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Comic Sans MS" pitchFamily="66" charset="0"/>
      <p:regular r:id="rId41"/>
      <p:bold r:id="rId42"/>
      <p:italic r:id="rId43"/>
      <p:boldItalic r:id="rId44"/>
    </p:embeddedFont>
    <p:embeddedFont>
      <p:font typeface="Arial Black" pitchFamily="34" charset="0"/>
      <p:bold r:id="rId45"/>
    </p:embeddedFont>
    <p:embeddedFont>
      <p:font typeface="Montserrat" charset="-94"/>
      <p:regular r:id="rId46"/>
      <p:bold r:id="rId47"/>
      <p:italic r:id="rId48"/>
      <p:boldItalic r:id="rId49"/>
    </p:embeddedFont>
    <p:embeddedFont>
      <p:font typeface="Impact" pitchFamily="34" charset="0"/>
      <p:regular r:id="rId50"/>
    </p:embeddedFont>
    <p:embeddedFont>
      <p:font typeface="Lato" charset="-94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>
  <p:cSld name="SECTION_HEADER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 Black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Arial Black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226219"/>
            <a:ext cx="7772400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 Black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Arial Black"/>
              <a:buChar char="•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−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</a:pPr>
            <a:r>
              <a:rPr lang="tr" sz="1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VOLKAN ÇALBAY</a:t>
            </a:r>
            <a:br>
              <a:rPr lang="tr" sz="1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tr" sz="1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CEYLAN DEMİRCİ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 Black"/>
              <a:buNone/>
            </a:pPr>
            <a:r>
              <a:rPr lang="tr" sz="20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HAFTASI ( 1 – 7 MART 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029200" y="4305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Kumlupınar Kocabey Ortaokulu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17ags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4700" y="703425"/>
            <a:ext cx="6719375" cy="24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555875" y="3489722"/>
            <a:ext cx="391160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Köprüler yıkılır.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Shape 216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 descr="0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000" y="562924"/>
            <a:ext cx="7237250" cy="27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971550" y="3651647"/>
            <a:ext cx="679450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Yer kaymaları meydana gelir.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3" name="Shape 223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 descr="0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150" y="576000"/>
            <a:ext cx="6966551" cy="3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0" y="4000500"/>
            <a:ext cx="860425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Sağlam yapılmamış binalar yıkılır.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Shape 230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025" y="730497"/>
            <a:ext cx="6354500" cy="2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268537" y="3813572"/>
            <a:ext cx="4052887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Yıkılmış binalar.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 descr="0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212" y="605625"/>
            <a:ext cx="4509000" cy="232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95287" y="3543300"/>
            <a:ext cx="8016875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Çürük binalar tamamen yıkılır. 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4" name="Shape 244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 descr="0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650" y="721450"/>
            <a:ext cx="6289775" cy="25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1116012" y="3813572"/>
            <a:ext cx="7331075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Az dayanıklı binalar yan yatar.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1" name="Shape 251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375" y="41719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6125" y="682673"/>
            <a:ext cx="5704150" cy="22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1720850" y="3706415"/>
            <a:ext cx="7021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Depremde asansörler bozulur.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9" name="Shape 259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375" y="41719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 descr="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0" y="3436144"/>
            <a:ext cx="8893175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Sağlam binalar fazla zarar görmez.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7" name="Shape 267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 descr="0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950" y="796667"/>
            <a:ext cx="6019800" cy="204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0" y="3274219"/>
            <a:ext cx="9144000" cy="98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tr" sz="30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Depreme dayanıklı olan binalar sağlam,  </a:t>
            </a:r>
            <a:endParaRPr sz="3000" b="1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dayanıksız binalar yıkılmış.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4" name="Shape 274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 descr="0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435" y="747322"/>
            <a:ext cx="6371140" cy="2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0" y="3813572"/>
            <a:ext cx="914400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Deniz kenarındaki binalar zarar görür.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1" name="Shape 281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84212" y="35718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tr" sz="4400" b="1" i="0" u="none" strike="noStrike" cap="none" dirty="0">
                <a:solidFill>
                  <a:schemeClr val="dk2"/>
                </a:solidFill>
                <a:latin typeface="Comic Sans MS" pitchFamily="66" charset="0"/>
                <a:ea typeface="Arial Black"/>
                <a:cs typeface="Arial Black"/>
                <a:sym typeface="Arial Black"/>
              </a:rPr>
              <a:t>DEPREM</a:t>
            </a:r>
            <a:r>
              <a:rPr lang="tr" sz="4400" b="0" i="0" u="none" strike="noStrike" cap="none" dirty="0">
                <a:solidFill>
                  <a:schemeClr val="dk2"/>
                </a:solidFill>
                <a:latin typeface="Comic Sans MS" pitchFamily="66" charset="0"/>
                <a:ea typeface="Arial Black"/>
                <a:cs typeface="Arial Black"/>
                <a:sym typeface="Arial Black"/>
              </a:rPr>
              <a:t> </a:t>
            </a:r>
            <a:endParaRPr>
              <a:latin typeface="Comic Sans MS" pitchFamily="66" charset="0"/>
            </a:endParaRPr>
          </a:p>
        </p:txBody>
      </p:sp>
      <p:pic>
        <p:nvPicPr>
          <p:cNvPr id="154" name="Shape 154" descr="J0076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762125"/>
            <a:ext cx="7772400" cy="280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AG00316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2" y="3112294"/>
            <a:ext cx="934640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siv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195263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 descr="0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050" y="877724"/>
            <a:ext cx="5543675" cy="23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58850" y="3732369"/>
            <a:ext cx="91440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Bina kenarındaki arabalar hasar görür.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9" name="Shape 289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 descr="deprem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888" y="296150"/>
            <a:ext cx="7802225" cy="33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2179637" y="3868340"/>
            <a:ext cx="5240337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Cami minareleri yıkılır.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6" name="Shape 296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95263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 descr="0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70641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1360487" y="3965972"/>
            <a:ext cx="6624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Depremde yıkılmış minare.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3" name="Shape 303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650" y="195263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 descr="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842" y="818548"/>
            <a:ext cx="6747121" cy="27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04800" y="3759994"/>
            <a:ext cx="883920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sonrası yangın çıkabilir.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0" name="Shape 310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 descr="deprem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57200"/>
            <a:ext cx="3465512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395287" y="3274219"/>
            <a:ext cx="8382000" cy="800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Impact"/>
              </a:rPr>
              <a:t>DEPREMDE ALINMASI GEREKEN TEDBİRLER. </a:t>
            </a:r>
          </a:p>
        </p:txBody>
      </p:sp>
      <p:pic>
        <p:nvPicPr>
          <p:cNvPr id="317" name="Shape 317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957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0" y="226219"/>
            <a:ext cx="9144000" cy="109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 Black"/>
              <a:buNone/>
            </a:pPr>
            <a:r>
              <a:rPr lang="tr" sz="2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Öncesinde Alınması Gereken Önlemler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Dolaplar ve devrilebilecek benzeri eşyaları birbirine ve duvara  sabitlemeli,ayrıca dolap üzerine konulan eşya ve büro malzemelerinin düşmesini önlemek için plastik tutucu malzemeler kullanılmalıdır.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Soba ve diğer ısıtıcılar sağlam malzemelerce duvara veya yere sabitlenmelidir.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Zehirli,patlayıcı,yanıcı maddeler düşmeyecek bir konumda sabitlemeli ve kırılmayacak bir şekilde depolanmalıdır.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4" name="Shape 324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3124200" y="45339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250825" y="519113"/>
            <a:ext cx="8569325" cy="405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Gaz kaçağı ve yangına karşı gaz vanası ve elektrik sigortaları otomatik hale getirilmeli.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deprem eylem planı hazırlayıp, bu plana göre nasıl davranmamız gerektiği zaman zaman tatbikatla denenmelidir.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 Black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Kurum ve okullarda asansör mevcut ise kapı yanlarına “</a:t>
            </a:r>
            <a:r>
              <a:rPr lang="tr" sz="1800" b="1" i="0" u="none" strike="noStrike" cap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Sırasında Kullanılmaz</a:t>
            </a: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levhası asılmalıdır.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 Black"/>
              <a:buNone/>
            </a:pP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1" name="Shape 331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tr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685800" y="226219"/>
            <a:ext cx="7772400" cy="109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Black"/>
              <a:buNone/>
            </a:pPr>
            <a:r>
              <a:rPr lang="tr" sz="30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 Deprem Sırasında Yapılması Gerekenler </a:t>
            </a:r>
            <a:br>
              <a:rPr lang="tr" sz="30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03212" y="1128713"/>
            <a:ext cx="8840787" cy="26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Arial"/>
              <a:buNone/>
            </a:pPr>
            <a:r>
              <a:rPr lang="tr" sz="1800" b="1" i="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Kurum ve Okullarda:</a:t>
            </a:r>
            <a:endParaRPr sz="1800" b="1" i="0" u="none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Arial"/>
              <a:buNone/>
            </a:pPr>
            <a:endParaRPr sz="1800" b="1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" sz="18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1-Pencerelerden ve devrilebilecek eşyalardan uzak durulmalı,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" sz="18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2-Yüzümüzü veya başımızı iki elimizin arasına alarak veya bir koruyucu </a:t>
            </a:r>
            <a:endParaRPr sz="180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" sz="18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(yastık, kitap vb.) ile korunmalı,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" sz="18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3-Dayanıklı eşyalar (buz dolabı, çamaşır makinesi vb.) yanına cenin pozisyonu alarak sarsıntı geçene kadar korunmalıdır.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9" name="Shape 339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250825" y="303609"/>
            <a:ext cx="8893175" cy="421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r>
              <a:rPr lang="tr" sz="1400" b="1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Açık Alanlarda:</a:t>
            </a:r>
            <a:endParaRPr sz="1400" b="1" i="0" u="none" strike="noStrike" cap="none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endParaRPr sz="1400" b="1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AutoNum type="arabicPeriod"/>
            </a:pPr>
            <a:r>
              <a:rPr lang="tr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Enerji hatlarından,diğer binalardan ve duvar diplerinden uzaklaşmalıyız. Açık arazide çömelerek etraftan gelen tehlikelere karşı hazırlıklı olmalıyız.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r>
              <a:rPr lang="tr" sz="1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tr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 Deniz kıyısından uzaklaşmalıyız.</a:t>
            </a:r>
            <a:endParaRPr sz="1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endParaRPr sz="1400" b="1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r>
              <a:rPr lang="tr" sz="1400" b="1" i="0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Araçta.</a:t>
            </a:r>
            <a:endParaRPr sz="1400" b="1" i="0" u="none" strike="noStrike" cap="none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endParaRPr sz="1400" b="1">
              <a:solidFill>
                <a:schemeClr val="fol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AutoNum type="arabicPeriod"/>
            </a:pPr>
            <a:r>
              <a:rPr lang="tr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Otoyol, bariyerlerden, köprülerden, kavşaklardan, enerji hatlarından, alt ve üst geçitlerden uzaklaşmalıyız.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tr" sz="1400">
                <a:latin typeface="Comic Sans MS"/>
                <a:ea typeface="Comic Sans MS"/>
                <a:cs typeface="Comic Sans MS"/>
                <a:sym typeface="Comic Sans MS"/>
              </a:rPr>
              <a:t> 2.   </a:t>
            </a:r>
            <a:r>
              <a:rPr lang="tr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Sarsıntı durana kadar araç içinde beklemeliyiz.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tr" sz="1400">
                <a:latin typeface="Comic Sans MS"/>
                <a:ea typeface="Comic Sans MS"/>
                <a:cs typeface="Comic Sans MS"/>
                <a:sym typeface="Comic Sans MS"/>
              </a:rPr>
              <a:t> 3.   </a:t>
            </a:r>
            <a:r>
              <a:rPr lang="tr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Araçları açık alanlara yöneltmeliyiz.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6" name="Shape 346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2575" y="38671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0" y="226219"/>
            <a:ext cx="8748712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 Black"/>
              <a:buNone/>
            </a:pPr>
            <a:r>
              <a:rPr lang="tr" sz="24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DEPREMDEN SONRA YAPILMASI GEREKENLER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0" y="1006078"/>
            <a:ext cx="8569325" cy="32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Mutfak, imalathane, laboratu</a:t>
            </a:r>
            <a:r>
              <a:rPr lang="tr" sz="1800"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 gibi iş aletlerinin bulunduğu yerlerde; fırın ve bu gibi cihazlar kapatılmalı, dökülebilecek malzeme ve maddelerden uzaklaşılmalıdır.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Elektrik, su ve gaz vanaları kapatılmalı, soba ve ısıtıcılar söndürülmelidir.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 Black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Merdiven, balkon, koridor ve geniş sahanlı yerlerden, kolonlardan ve pencerelerden uzaklaşılmalıdır.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3" name="Shape 353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71700"/>
            <a:ext cx="91440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deprem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0"/>
            <a:ext cx="33528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siv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250825" y="519113"/>
            <a:ext cx="8424862" cy="384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Asansör varsa kesinlikle kullanılmamalı, asansörde isek “kat çıkış” düğmesine basılarak asansör terk edilmelidir.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çantasını alarak bina terk edilmeli, panik yapmadan, söylentilere inanmadan toplanma yerlerine gidilmelidir.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Enkaz altında kalınmış ise yardım ekipleri gelinceye kadar enerji sarf edilmeden süre değerlendirilmelidir.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 Black"/>
              <a:buNone/>
            </a:pP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0" name="Shape 360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 descr="fire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43614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1547812" y="3598069"/>
            <a:ext cx="5832475" cy="8108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Impact"/>
              </a:rPr>
              <a:t>YANGIN  </a:t>
            </a:r>
          </a:p>
        </p:txBody>
      </p:sp>
      <p:pic>
        <p:nvPicPr>
          <p:cNvPr id="368" name="Shape 368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95263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 descr="ev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800" y="701546"/>
            <a:ext cx="5848400" cy="29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 descr="yangin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2875" y="1151920"/>
            <a:ext cx="4706700" cy="24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685800" y="226219"/>
            <a:ext cx="7772400" cy="109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 Black"/>
              <a:buNone/>
            </a:pPr>
            <a:r>
              <a:rPr lang="tr" sz="2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Yanmanın Tanımı: 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250825" y="1275159"/>
            <a:ext cx="6697662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 Black"/>
              <a:buNone/>
            </a:pPr>
            <a:r>
              <a:rPr lang="tr" sz="180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Maddenin ısı ve oksijenle birleşmesi sonucu oluşan kimyasal bir olaydır.Yanma olayının oluşabilmesi için madde, ısı ve oksijenin (hava) bir arada olması gerekir.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7" name="Shape 387" descr="fire01%5B1%5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8450" y="2723222"/>
            <a:ext cx="1025575" cy="8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84212" y="357188"/>
            <a:ext cx="6262687" cy="2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Black"/>
              <a:buNone/>
            </a:pP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Black"/>
              <a:buNone/>
            </a:pPr>
            <a:r>
              <a:rPr lang="tr" sz="30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Yangının Nedenleri: </a:t>
            </a:r>
            <a:br>
              <a:rPr lang="tr" sz="30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323850" y="627459"/>
            <a:ext cx="8064500" cy="350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Yönetmelik, yönerge, talimat ve genelgelerde öngörülen koruma önlemlerinin yeterli düzeyde alınmaması.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Personelin ihmal, tedbirsizlik, dikkatsizlik ve kasıtlı hareketleri.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Sabotajlar.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Depremler.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Elektrikli ısıtıcı, ocak, soba, ütü gibi cihazların kullanılmasında kullanım talimatına uyulmaması.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6" name="Shape 396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7362" y="40957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3124200" y="44577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85800" y="226219"/>
            <a:ext cx="777240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 Black"/>
              <a:buNone/>
            </a:pPr>
            <a:r>
              <a:rPr lang="tr" sz="2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Yangınlardan Korunma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0" y="844153"/>
            <a:ext cx="838835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 Black"/>
              <a:buNone/>
            </a:pPr>
            <a:r>
              <a:rPr lang="tr"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Yangınlarda can ve mal kaybının önlenmesi ve azaltılması amacıyla, öncelikle yangına neden olabilecek faktörlerin ortadan kaldırılması veya yangına hemen müdahale edebilecek tedbirlerin alınması gerekmektedir.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4" name="Shape 404" descr="yang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6684" y="2190350"/>
            <a:ext cx="1823318" cy="15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7" y="3554015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050" y="470825"/>
            <a:ext cx="5021876" cy="37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/>
        </p:nvSpPr>
        <p:spPr>
          <a:xfrm>
            <a:off x="714375" y="589359"/>
            <a:ext cx="7210425" cy="8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tr" sz="3200" b="1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Kumlupınar Kocabey Ortaokulu</a:t>
            </a:r>
            <a:br>
              <a:rPr lang="tr" sz="3200" b="1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971550" y="2022871"/>
            <a:ext cx="5886450" cy="8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tr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Volkan ÇALBAY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tr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CEYLAN DEMİRCİ</a:t>
            </a:r>
            <a:endParaRPr/>
          </a:p>
        </p:txBody>
      </p:sp>
      <p:pic>
        <p:nvPicPr>
          <p:cNvPr id="418" name="Shape 418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3706415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</a:pPr>
            <a:r>
              <a:rPr lang="tr" sz="1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Kumlupınar Kocabey Ortaokulu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68312" y="411956"/>
            <a:ext cx="8229600" cy="5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Black"/>
              <a:buNone/>
            </a:pPr>
            <a:endParaRPr sz="4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Black"/>
              <a:buNone/>
            </a:pPr>
            <a:r>
              <a:rPr lang="tr"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TANIMI</a:t>
            </a:r>
            <a:br>
              <a:rPr lang="tr" sz="4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95287" y="735806"/>
            <a:ext cx="8424862" cy="421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Yer kabuğunun derin katmanlarının kırılıp yer değiştirmesi ya da yanardağların püskürme durumuna geçmesi nedeniyle olu</a:t>
            </a:r>
            <a:r>
              <a:rPr lang="tr" sz="1800">
                <a:latin typeface="Comic Sans MS"/>
                <a:ea typeface="Comic Sans MS"/>
                <a:cs typeface="Comic Sans MS"/>
                <a:sym typeface="Comic Sans MS"/>
              </a:rPr>
              <a:t>ş</a:t>
            </a: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sarsıntılardır.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Depremler can ve mal kaybına yol açmakta,alt yapıyı bozarak insanların günlük yaşam aktivitelerini sınırlamakta,ülkenin sosyal ve ekonomik yapısını bozmakta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Comic Sans MS"/>
              <a:buChar char="•"/>
            </a:pPr>
            <a:r>
              <a:rPr lang="tr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Ülkemiz topraklarının %92'sinin deprem riski taşıdığı, nüfusumuzun da %95'inin bu bölgeler üzerinde yaşadığı bilinmektedir. Bu da bize, ülkemizde bu konu ile ilgili hazırlık çalışmalarının sürekli ve etkili olarak yapılması gerektiğini ifade etmektedir.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Shape 170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85800" y="226219"/>
            <a:ext cx="7772400" cy="109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 Black"/>
              <a:buNone/>
            </a:pPr>
            <a:r>
              <a:rPr lang="tr" sz="4400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Nedir?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250825" y="1275159"/>
            <a:ext cx="8424900" cy="26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Dünyanın yer kabuğunda çeşitli nedenlerle kısa süreli olarak görülen sarsıntılara </a:t>
            </a:r>
            <a:r>
              <a:rPr lang="tr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</a:t>
            </a: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denir.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Depremin en şiddetli olarak duyulduğu yere </a:t>
            </a:r>
            <a:r>
              <a:rPr lang="tr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merkezi </a:t>
            </a: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denir.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Sarsıntının etkili olduğu yerlere </a:t>
            </a:r>
            <a:r>
              <a:rPr lang="tr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alanı </a:t>
            </a: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denir.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Shape 177" descr="siv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3124200" y="4486275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0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600" y="534100"/>
            <a:ext cx="3024925" cy="24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3327797"/>
            <a:ext cx="9144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tr"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tr" sz="24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DEPREM: Yeryüzünün şiddetli olarak sarsılmasıdır.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tr" sz="4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lang="tr" sz="2400" b="0" i="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85" name="Shape 185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124200" y="45339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</a:pPr>
            <a:r>
              <a:rPr lang="tr" sz="1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Kumlupınar Kocabey Ortaokulu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225" y="971550"/>
            <a:ext cx="5384909" cy="215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136525" y="4202906"/>
            <a:ext cx="1841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12725" y="4374356"/>
            <a:ext cx="1841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0" y="3759994"/>
            <a:ext cx="8702675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24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Yerin yarılarak depremin ilerlemesi.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5" name="Shape 195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 descr="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50" y="411950"/>
            <a:ext cx="7590350" cy="29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468312" y="3651647"/>
            <a:ext cx="792480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esnasında yollar  bozulur.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2" name="Shape 202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348" y="635575"/>
            <a:ext cx="7211300" cy="26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1042987" y="3706415"/>
            <a:ext cx="7016750" cy="5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tr" sz="30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Deprem sonrası kırılmış yol.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9" name="Shape 209" descr="siv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019550"/>
            <a:ext cx="9366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PresentationFormat>On-screen Show (16:9)</PresentationFormat>
  <Paragraphs>118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Comic Sans MS</vt:lpstr>
      <vt:lpstr>Arial Black</vt:lpstr>
      <vt:lpstr>Montserrat</vt:lpstr>
      <vt:lpstr>Impact</vt:lpstr>
      <vt:lpstr>Lato</vt:lpstr>
      <vt:lpstr>Times New Roman</vt:lpstr>
      <vt:lpstr>Focus</vt:lpstr>
      <vt:lpstr>VOLKAN ÇALBAY CEYLAN DEMİRCİ</vt:lpstr>
      <vt:lpstr>DEPREM </vt:lpstr>
      <vt:lpstr>Slide 3</vt:lpstr>
      <vt:lpstr> TANIMI </vt:lpstr>
      <vt:lpstr>Deprem Nedir?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Deprem Öncesinde Alınması Gereken Önlemler</vt:lpstr>
      <vt:lpstr>Slide 26</vt:lpstr>
      <vt:lpstr> Deprem Sırasında Yapılması Gerekenler  </vt:lpstr>
      <vt:lpstr>Slide 28</vt:lpstr>
      <vt:lpstr>DEPREMDEN SONRA YAPILMASI GEREKENLER</vt:lpstr>
      <vt:lpstr>Slide 30</vt:lpstr>
      <vt:lpstr>Slide 31</vt:lpstr>
      <vt:lpstr>Slide 32</vt:lpstr>
      <vt:lpstr>Slide 33</vt:lpstr>
      <vt:lpstr>Yanmanın Tanımı:  </vt:lpstr>
      <vt:lpstr> Yangının Nedenleri:  </vt:lpstr>
      <vt:lpstr>Yangınlardan Korunma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VOLKAN ÇALBAY CEYLAN DEMİRCİ</dc:title>
  <cp:lastModifiedBy>vlk</cp:lastModifiedBy>
  <cp:revision>1</cp:revision>
  <dcterms:modified xsi:type="dcterms:W3CDTF">2018-03-07T16:16:00Z</dcterms:modified>
</cp:coreProperties>
</file>